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0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25888906-FF7D-40C8-A330-3D7F808D6572}" type="datetime1">
              <a:t>2024-11-19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A73F59B-08E9-4EDE-98EF-A8A6A6740626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01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32844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87083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5525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4933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6929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9998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75892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94408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92456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298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-15238" y="4357"/>
            <a:ext cx="1496974" cy="5311048"/>
          </a:xfrm>
          <a:custGeom>
            <a:avLst/>
            <a:gd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 flipH="1">
            <a:off x="8768498" y="254266"/>
            <a:ext cx="5859757" cy="1931126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 flipH="1">
            <a:off x="1412" y="0"/>
            <a:ext cx="14635475" cy="1451773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0" y="375716"/>
            <a:ext cx="8778239" cy="244734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 rot="16200000" flipH="1">
            <a:off x="-562983" y="794218"/>
            <a:ext cx="3297321" cy="1718646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 rot="16200000" flipH="1">
            <a:off x="-3471550" y="3471737"/>
            <a:ext cx="8235470" cy="1292034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 rot="16200000">
            <a:off x="-1006993" y="4637993"/>
            <a:ext cx="4939568" cy="2257043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 rot="16200000">
            <a:off x="1481696" y="6060938"/>
            <a:ext cx="1074505" cy="3277242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197100" y="-32918"/>
            <a:ext cx="3460471" cy="8262518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2724703" y="3503171"/>
            <a:ext cx="11562844" cy="1149247"/>
          </a:xfrm>
        </p:spPr>
        <p:txBody>
          <a:bodyPr>
            <a:noAutofit/>
          </a:bodyPr>
          <a:lstStyle>
            <a:lvl1pPr algn="l">
              <a:defRPr sz="648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2724703" y="4668343"/>
            <a:ext cx="11557353" cy="560889"/>
          </a:xfrm>
        </p:spPr>
        <p:txBody>
          <a:bodyPr anchor="ctr"/>
          <a:lstStyle>
            <a:lvl1pPr marL="0" indent="0" algn="l">
              <a:buNone/>
              <a:defRPr sz="288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82A27DF-FC33-4C05-96AC-ECA7B11A9C6B}" type="datetime1">
              <a:rPr lang="ko-KR" altLang="en-US"/>
              <a:pPr lvl="0">
                <a:defRPr lang="ko-KR" altLang="en-US"/>
              </a:pPr>
              <a:t>2024-12-20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0320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-87781" y="3770298"/>
            <a:ext cx="14766056" cy="4459306"/>
            <a:chOff x="-28573" y="3141915"/>
            <a:chExt cx="9202494" cy="3716088"/>
          </a:xfrm>
        </p:grpSpPr>
        <p:sp>
          <p:nvSpPr>
            <p:cNvPr id="7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8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396238" y="3208026"/>
            <a:ext cx="13837919" cy="1764030"/>
          </a:xfrm>
        </p:spPr>
        <p:txBody>
          <a:bodyPr/>
          <a:lstStyle>
            <a:lvl1pPr algn="ctr">
              <a:defRPr sz="648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731518" y="7627620"/>
            <a:ext cx="3413759" cy="438150"/>
          </a:xfrm>
        </p:spPr>
        <p:txBody>
          <a:bodyPr/>
          <a:lstStyle/>
          <a:p>
            <a:pPr lvl="0">
              <a:defRPr lang="ko-KR" altLang="en-US"/>
            </a:pPr>
            <a:fld id="{10BF683E-EC8C-4F1E-8017-25E57E2CE77B}" type="datetime1">
              <a:rPr lang="ko-KR" altLang="en-US"/>
              <a:pPr lvl="0">
                <a:defRPr lang="ko-KR" altLang="en-US"/>
              </a:pPr>
              <a:t>2024-12-20</a:t>
            </a:fld>
            <a:endParaRPr lang="en-US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4998719" y="7627620"/>
            <a:ext cx="4632959" cy="43815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10485119" y="7627620"/>
            <a:ext cx="3413759" cy="438150"/>
          </a:xfrm>
        </p:spPr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2373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1" y="0"/>
            <a:ext cx="14630402" cy="8229601"/>
            <a:chOff x="-1" y="0"/>
            <a:chExt cx="9144001" cy="6858001"/>
          </a:xfrm>
        </p:grpSpPr>
        <p:sp>
          <p:nvSpPr>
            <p:cNvPr id="8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3051234" y="1345454"/>
            <a:ext cx="9405257" cy="1371600"/>
          </a:xfrm>
        </p:spPr>
        <p:txBody>
          <a:bodyPr/>
          <a:lstStyle>
            <a:lvl1pPr algn="l">
              <a:defRPr sz="48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body" sz="quarter" idx="14"/>
          </p:nvPr>
        </p:nvSpPr>
        <p:spPr>
          <a:xfrm>
            <a:off x="3051252" y="2743208"/>
            <a:ext cx="9407483" cy="4114811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FDD8E82-9EDF-4A21-8052-950E349A4E6B}" type="datetime1">
              <a:rPr lang="ko-KR" altLang="en-US"/>
              <a:pPr lvl="0">
                <a:defRPr lang="ko-KR" altLang="en-US"/>
              </a:pPr>
              <a:t>2024-12-20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33976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10800000" flipH="1">
            <a:off x="12517123" y="5057780"/>
            <a:ext cx="2137077" cy="3206652"/>
            <a:chOff x="7830097" y="-3175"/>
            <a:chExt cx="1335674" cy="3646465"/>
          </a:xfrm>
        </p:grpSpPr>
        <p:sp>
          <p:nvSpPr>
            <p:cNvPr id="8" name="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11475718" y="329565"/>
            <a:ext cx="2423159" cy="7021830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731518" y="329565"/>
            <a:ext cx="10454639" cy="7021830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6753771-9475-4309-9B2C-4F43EB0294C6}" type="datetime1">
              <a:rPr lang="ko-KR" altLang="en-US"/>
              <a:pPr lvl="0">
                <a:defRPr lang="ko-KR" altLang="en-US"/>
              </a:pPr>
              <a:t>2024-12-20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88142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51982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63008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21995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9082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294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8171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1314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A2121F7-E20F-43B2-B3C6-C7E51EA698C5}" type="datetime1">
              <a:rPr lang="ko-KR" altLang="en-US"/>
              <a:pPr lvl="0">
                <a:defRPr lang="ko-KR" altLang="en-US"/>
              </a:pPr>
              <a:t>2024-12-20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8163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97578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26131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78021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57054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DAC1609-63DC-4238-90D7-BDA4CCE7E5D2}" type="datetime1">
              <a:rPr lang="ko-KR" altLang="en-US"/>
              <a:pPr lvl="0">
                <a:defRPr lang="ko-KR" altLang="en-US"/>
              </a:pPr>
              <a:t>2024-12-20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218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87781" y="3770298"/>
            <a:ext cx="14766056" cy="4459306"/>
            <a:chOff x="-28573" y="3141915"/>
            <a:chExt cx="9202494" cy="3716088"/>
          </a:xfrm>
        </p:grpSpPr>
        <p:sp>
          <p:nvSpPr>
            <p:cNvPr id="8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14354" y="2828903"/>
            <a:ext cx="12435839" cy="1114446"/>
          </a:xfrm>
        </p:spPr>
        <p:txBody>
          <a:bodyPr anchor="t"/>
          <a:lstStyle>
            <a:lvl1pPr algn="l">
              <a:defRPr sz="648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914354" y="2168436"/>
            <a:ext cx="12435839" cy="660468"/>
          </a:xfrm>
        </p:spPr>
        <p:txBody>
          <a:bodyPr anchor="b">
            <a:noAutofit/>
          </a:bodyPr>
          <a:lstStyle>
            <a:lvl1pPr marL="0" indent="0">
              <a:buNone/>
              <a:defRPr sz="288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1794FCA-B30B-4B0B-A06E-872BCCC939B8}" type="datetime1">
              <a:rPr lang="ko-KR" altLang="en-US"/>
              <a:pPr lvl="0">
                <a:defRPr lang="ko-KR" altLang="en-US"/>
              </a:pPr>
              <a:t>2024-12-20</a:t>
            </a:fld>
            <a:endParaRPr lang="en-US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DF28FB93-0A08-4E7D-8E63-9EFA29F1E093}" type="slidenum">
              <a:rPr lang="en-US" altLang="en-US"/>
              <a:pPr lvl="0">
                <a:defRPr lang="ko-KR" altLang="en-US"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36787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731518" y="1920240"/>
            <a:ext cx="6461759" cy="543115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7437119" y="1920240"/>
            <a:ext cx="6461759" cy="543115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2B4FBC9-0152-4321-B5AE-8A4D40C68623}" type="datetime1">
              <a:rPr lang="ko-KR" altLang="en-US"/>
              <a:pPr lvl="0">
                <a:defRPr lang="ko-KR" altLang="en-US"/>
              </a:pPr>
              <a:t>2024-12-20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741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5271060-A817-4E00-9021-886881503EBB}" type="datetime1">
              <a:rPr lang="ko-KR" altLang="en-US"/>
              <a:pPr lvl="0">
                <a:defRPr lang="ko-KR" altLang="en-US"/>
              </a:pPr>
              <a:t>2024-12-20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title" idx="0"/>
          </p:nvPr>
        </p:nvSpPr>
        <p:spPr>
          <a:xfrm>
            <a:off x="518158" y="148562"/>
            <a:ext cx="13563599" cy="112774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79133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729644" y="1457306"/>
            <a:ext cx="13167359" cy="5944609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2"/>
          </p:nvPr>
        </p:nvSpPr>
        <p:spPr>
          <a:xfrm>
            <a:off x="518158" y="7627620"/>
            <a:ext cx="3413759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47ABBE4F-A180-451B-976B-207E95DDA7FB}" type="datetime1">
              <a:rPr lang="ko-KR" altLang="en-US"/>
              <a:pPr lvl="0">
                <a:defRPr lang="ko-KR" altLang="en-US"/>
              </a:pPr>
              <a:t>2024-12-20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3"/>
          </p:nvPr>
        </p:nvSpPr>
        <p:spPr>
          <a:xfrm>
            <a:off x="4998719" y="7627620"/>
            <a:ext cx="4632959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4"/>
          </p:nvPr>
        </p:nvSpPr>
        <p:spPr>
          <a:xfrm>
            <a:off x="10667999" y="7627620"/>
            <a:ext cx="3413759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25803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731518" y="1533446"/>
            <a:ext cx="6461759" cy="2806651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7437119" y="1533446"/>
            <a:ext cx="6461759" cy="2806651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729644" y="4543428"/>
            <a:ext cx="6461759" cy="2806651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7435244" y="4543428"/>
            <a:ext cx="6461759" cy="2806651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dt" sz="half" idx="10"/>
          </p:nvPr>
        </p:nvSpPr>
        <p:spPr>
          <a:xfrm>
            <a:off x="518158" y="7627620"/>
            <a:ext cx="3413759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0DB8ECF-E18C-4D8D-A7A0-FA2FABCA5290}" type="datetime1">
              <a:rPr lang="ko-KR" altLang="en-US"/>
              <a:pPr lvl="0">
                <a:defRPr lang="ko-KR" altLang="en-US"/>
              </a:pPr>
              <a:t>2024-12-20</a:t>
            </a:fld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ftr" sz="quarter" idx="11"/>
          </p:nvPr>
        </p:nvSpPr>
        <p:spPr>
          <a:xfrm>
            <a:off x="4998719" y="7627620"/>
            <a:ext cx="4632959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sldNum" sz="quarter" idx="12"/>
          </p:nvPr>
        </p:nvSpPr>
        <p:spPr>
          <a:xfrm>
            <a:off x="10667999" y="7627620"/>
            <a:ext cx="3413759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409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 rot="5400000">
            <a:off x="-3960963" y="3960795"/>
            <a:ext cx="8264434" cy="3428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grpSp>
        <p:nvGrpSpPr>
          <p:cNvPr id="21" name=""/>
          <p:cNvGrpSpPr/>
          <p:nvPr/>
        </p:nvGrpSpPr>
        <p:grpSpPr>
          <a:xfrm rot="0" flipH="1">
            <a:off x="-3" y="0"/>
            <a:ext cx="14630402" cy="8229601"/>
            <a:chOff x="-1" y="0"/>
            <a:chExt cx="9144001" cy="6858001"/>
          </a:xfrm>
        </p:grpSpPr>
        <p:sp>
          <p:nvSpPr>
            <p:cNvPr id="2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142955" y="5726453"/>
            <a:ext cx="10416131" cy="680085"/>
          </a:xfrm>
        </p:spPr>
        <p:txBody>
          <a:bodyPr anchor="b"/>
          <a:lstStyle>
            <a:lvl1pPr algn="l">
              <a:defRPr sz="2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1142955" y="701062"/>
            <a:ext cx="10416131" cy="4937760"/>
          </a:xfrm>
        </p:spPr>
        <p:txBody>
          <a:bodyPr/>
          <a:lstStyle>
            <a:lvl1pPr marL="0" indent="0">
              <a:buNone/>
              <a:defRPr sz="3840"/>
            </a:lvl1pPr>
            <a:lvl2pPr marL="457200" indent="0">
              <a:buNone/>
              <a:defRPr sz="3360"/>
            </a:lvl2pPr>
            <a:lvl3pPr marL="914400" indent="0">
              <a:buNone/>
              <a:defRPr sz="288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  <a:lvl6pPr marL="2286000" indent="0">
              <a:buNone/>
              <a:defRPr sz="2400"/>
            </a:lvl6pPr>
            <a:lvl7pPr marL="2743200" indent="0">
              <a:buNone/>
              <a:defRPr sz="2400"/>
            </a:lvl7pPr>
            <a:lvl8pPr marL="3200400" indent="0">
              <a:buNone/>
              <a:defRPr sz="2400"/>
            </a:lvl8pPr>
            <a:lvl9pPr marL="3657600" indent="0">
              <a:buNone/>
              <a:defRPr sz="24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1142955" y="6406538"/>
            <a:ext cx="10416131" cy="965834"/>
          </a:xfrm>
        </p:spPr>
        <p:txBody>
          <a:bodyPr/>
          <a:lstStyle>
            <a:lvl1pPr marL="0" indent="0">
              <a:buNone/>
              <a:defRPr sz="1680"/>
            </a:lvl1pPr>
            <a:lvl2pPr marL="457200" indent="0">
              <a:buNone/>
              <a:defRPr sz="1440"/>
            </a:lvl2pPr>
            <a:lvl3pPr marL="914400" indent="0">
              <a:buNone/>
              <a:defRPr sz="1200"/>
            </a:lvl3pPr>
            <a:lvl4pPr marL="1371600" indent="0">
              <a:buNone/>
              <a:defRPr sz="1080"/>
            </a:lvl4pPr>
            <a:lvl5pPr marL="1828800" indent="0">
              <a:buNone/>
              <a:defRPr sz="1080"/>
            </a:lvl5pPr>
            <a:lvl6pPr marL="2286000" indent="0">
              <a:buNone/>
              <a:defRPr sz="1080"/>
            </a:lvl6pPr>
            <a:lvl7pPr marL="2743200" indent="0">
              <a:buNone/>
              <a:defRPr sz="1080"/>
            </a:lvl7pPr>
            <a:lvl8pPr marL="3200400" indent="0">
              <a:buNone/>
              <a:defRPr sz="1080"/>
            </a:lvl8pPr>
            <a:lvl9pPr marL="3657600" indent="0">
              <a:buNone/>
              <a:defRPr sz="108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dt" sz="half" idx="10"/>
          </p:nvPr>
        </p:nvSpPr>
        <p:spPr>
          <a:xfrm>
            <a:off x="518158" y="7627620"/>
            <a:ext cx="3413759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C9FE912-2C94-4152-970B-97CA7CEA7709}" type="datetime1">
              <a:rPr lang="ko-KR" altLang="en-US"/>
              <a:pPr lvl="0">
                <a:defRPr lang="ko-KR" altLang="en-US"/>
              </a:pPr>
              <a:t>2024-12-20</a:t>
            </a:fld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type="ftr" sz="quarter" idx="3"/>
          </p:nvPr>
        </p:nvSpPr>
        <p:spPr>
          <a:xfrm>
            <a:off x="4998719" y="7627620"/>
            <a:ext cx="4632959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" name=""/>
          <p:cNvSpPr>
            <a:spLocks noGrp="1"/>
          </p:cNvSpPr>
          <p:nvPr>
            <p:ph type="sldNum" sz="quarter" idx="4"/>
          </p:nvPr>
        </p:nvSpPr>
        <p:spPr>
          <a:xfrm>
            <a:off x="10667999" y="7627620"/>
            <a:ext cx="3413759" cy="4381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53054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2079410" y="3777451"/>
            <a:ext cx="7570074" cy="364452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p>
            <a:pPr lvl="0" algn="ctr">
              <a:defRPr lang="ko-KR" altLang="en-US"/>
            </a:pPr>
            <a:endParaRPr lang="en-US" altLang="ko-KR"/>
          </a:p>
        </p:txBody>
      </p:sp>
      <p:grpSp>
        <p:nvGrpSpPr>
          <p:cNvPr id="107" name=""/>
          <p:cNvGrpSpPr/>
          <p:nvPr/>
        </p:nvGrpSpPr>
        <p:grpSpPr>
          <a:xfrm rot="0">
            <a:off x="-1" y="0"/>
            <a:ext cx="14630402" cy="8229601"/>
            <a:chOff x="-1" y="0"/>
            <a:chExt cx="9144001" cy="6858001"/>
          </a:xfrm>
        </p:grpSpPr>
        <p:sp>
          <p:nvSpPr>
            <p:cNvPr id="10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p>
              <a:pPr lvl="0"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lvl="0"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518158" y="148562"/>
            <a:ext cx="13563599" cy="112774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518158" y="1569720"/>
            <a:ext cx="13563599" cy="595312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518158" y="7627620"/>
            <a:ext cx="3413759" cy="4381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44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FD839B8E-F55D-4BF8-852C-25AF74D46B3E}" type="datetime1">
              <a:rPr lang="ko-KR" altLang="en-US"/>
              <a:pPr lvl="0">
                <a:defRPr lang="ko-KR" altLang="en-US"/>
              </a:pPr>
              <a:t>2024-12-20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998719" y="7627620"/>
            <a:ext cx="4632959" cy="4381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44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10667999" y="7627620"/>
            <a:ext cx="3413759" cy="43815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44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1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56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88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216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92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92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92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92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92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92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4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3.xml"  /><Relationship Id="rId3" Type="http://schemas.openxmlformats.org/officeDocument/2006/relationships/image" Target="../media/image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5.xml" 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6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7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9.xml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0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9139"/>
            <a:ext cx="10126147" cy="97821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7700"/>
              </a:lnSpc>
              <a:buNone/>
              <a:defRPr/>
            </a:pPr>
            <a:r>
              <a:rPr lang="en-US" sz="61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졸업작품 중간발표 </a:t>
            </a:r>
            <a:r>
              <a:rPr lang="en-US" altLang="ko-KR" sz="61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 (</a:t>
            </a:r>
            <a:r>
              <a:rPr lang="ko-KR" altLang="en-US" sz="61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잊혀진 신들</a:t>
            </a:r>
            <a:r>
              <a:rPr lang="en-US" altLang="ko-KR" sz="61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)</a:t>
            </a:r>
            <a:endParaRPr lang="en-US" altLang="ko-KR" sz="6150">
              <a:solidFill>
                <a:srgbClr val="161613"/>
              </a:solidFill>
              <a:latin typeface="DM Sans Medium"/>
              <a:ea typeface="DM Sans Medium"/>
              <a:cs typeface="DM Sans Medium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575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3인칭 경쟁 슈팅 게임 개발 프로젝트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45755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팀원: 안대훈(2017180050), 서성규(2018192018)</a:t>
            </a:r>
            <a:endParaRPr lang="en-US" sz="1750"/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940" y="101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문제점 및 보완책</a:t>
            </a:r>
            <a:endParaRPr lang="en-US" sz="4450"/>
          </a:p>
        </p:txBody>
      </p:sp>
      <p:sp>
        <p:nvSpPr>
          <p:cNvPr id="4" name="Shape 2"/>
          <p:cNvSpPr/>
          <p:nvPr/>
        </p:nvSpPr>
        <p:spPr>
          <a:xfrm>
            <a:off x="180941" y="810346"/>
            <a:ext cx="6422830" cy="2430681"/>
          </a:xfrm>
          <a:prstGeom prst="roundRect">
            <a:avLst>
              <a:gd name="adj" fmla="val 1813"/>
            </a:avLst>
          </a:prstGeom>
          <a:solidFill>
            <a:srgbClr val="edebe3"/>
          </a:solidFill>
          <a:ln/>
        </p:spPr>
      </p:sp>
      <p:sp>
        <p:nvSpPr>
          <p:cNvPr id="5" name="Text 3"/>
          <p:cNvSpPr/>
          <p:nvPr/>
        </p:nvSpPr>
        <p:spPr>
          <a:xfrm>
            <a:off x="407754" y="10371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3300"/>
              </a:lnSpc>
              <a:buNone/>
              <a:defRPr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서버</a:t>
            </a:r>
            <a:endParaRPr lang="en-US" sz="2650"/>
          </a:p>
        </p:txBody>
      </p:sp>
      <p:sp>
        <p:nvSpPr>
          <p:cNvPr id="6" name="Text 4"/>
          <p:cNvSpPr/>
          <p:nvPr/>
        </p:nvSpPr>
        <p:spPr>
          <a:xfrm>
            <a:off x="407754" y="159854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Stress Test 구현 및 확인 필요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407754" y="209753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7088385" y="810346"/>
            <a:ext cx="6408063" cy="2430681"/>
          </a:xfrm>
          <a:prstGeom prst="roundRect">
            <a:avLst>
              <a:gd name="adj" fmla="val 1813"/>
            </a:avLst>
          </a:prstGeom>
          <a:solidFill>
            <a:srgbClr val="edebe3"/>
          </a:solidFill>
          <a:ln/>
        </p:spPr>
      </p:sp>
      <p:sp>
        <p:nvSpPr>
          <p:cNvPr id="9" name="Text 7"/>
          <p:cNvSpPr/>
          <p:nvPr/>
        </p:nvSpPr>
        <p:spPr>
          <a:xfrm>
            <a:off x="7315200" y="10371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3300"/>
              </a:lnSpc>
              <a:buNone/>
              <a:defRPr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클라이언트</a:t>
            </a:r>
            <a:endParaRPr lang="en-US" sz="2650"/>
          </a:p>
        </p:txBody>
      </p:sp>
      <p:sp>
        <p:nvSpPr>
          <p:cNvPr id="10" name="Text 8"/>
          <p:cNvSpPr/>
          <p:nvPr/>
        </p:nvSpPr>
        <p:spPr>
          <a:xfrm>
            <a:off x="7315200" y="159854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물과 캐릭터의 상호작용 이펙트부족</a:t>
            </a:r>
            <a:endParaRPr lang="en-US" sz="1750">
              <a:solidFill>
                <a:srgbClr val="161613"/>
              </a:solidFill>
              <a:latin typeface="Inter"/>
              <a:ea typeface="Inter"/>
              <a:cs typeface="Inter"/>
            </a:endParaRPr>
          </a:p>
          <a:p>
            <a:pPr marL="0" lvl="0" indent="0">
              <a:lnSpc>
                <a:spcPts val="2850"/>
              </a:lnSpc>
              <a:buNone/>
              <a:defRPr/>
            </a:pPr>
            <a:r>
              <a:rPr lang="ko-KR" alt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맵에 구조물 추가</a:t>
            </a:r>
            <a:endParaRPr lang="ko-KR" altLang="en-US" sz="1750">
              <a:solidFill>
                <a:srgbClr val="161613"/>
              </a:solidFill>
              <a:latin typeface="Inter"/>
              <a:ea typeface="Inter"/>
              <a:cs typeface="Inter"/>
            </a:endParaRPr>
          </a:p>
          <a:p>
            <a:pPr marL="0" lvl="0" indent="0">
              <a:lnSpc>
                <a:spcPts val="2850"/>
              </a:lnSpc>
              <a:buNone/>
              <a:defRPr/>
            </a:pPr>
            <a:r>
              <a:rPr lang="ko-KR" alt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석상 기도 애니메이션 추가</a:t>
            </a:r>
            <a:endParaRPr lang="en-US" altLang="ko-KR" sz="1750">
              <a:solidFill>
                <a:srgbClr val="161613"/>
              </a:solidFill>
              <a:latin typeface="Inter"/>
              <a:ea typeface="Inter"/>
              <a:cs typeface="Inter"/>
            </a:endParaRPr>
          </a:p>
          <a:p>
            <a:pPr marL="0" lvl="0" indent="0">
              <a:lnSpc>
                <a:spcPts val="2850"/>
              </a:lnSpc>
              <a:buNone/>
              <a:defRPr/>
            </a:pPr>
            <a:r>
              <a:rPr lang="ko-KR" alt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버프 이펙트</a:t>
            </a:r>
            <a:r>
              <a:rPr lang="en-US" altLang="ko-KR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 , </a:t>
            </a:r>
            <a:r>
              <a:rPr lang="ko-KR" alt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유지시간</a:t>
            </a:r>
            <a:r>
              <a:rPr lang="en-US" altLang="ko-KR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UI</a:t>
            </a:r>
            <a:r>
              <a:rPr lang="ko-KR" alt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 </a:t>
            </a:r>
            <a:r>
              <a:rPr lang="en-US" altLang="ko-KR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x</a:t>
            </a:r>
            <a:endParaRPr lang="en-US" altLang="ko-KR" sz="1750">
              <a:solidFill>
                <a:srgbClr val="161613"/>
              </a:solidFill>
              <a:latin typeface="Inter"/>
              <a:ea typeface="Inter"/>
              <a:cs typeface="Inter"/>
            </a:endParaRPr>
          </a:p>
          <a:p>
            <a:pPr marL="0" lvl="0" indent="0">
              <a:lnSpc>
                <a:spcPts val="2850"/>
              </a:lnSpc>
              <a:buNone/>
              <a:defRPr/>
            </a:pPr>
            <a:endParaRPr lang="en-US" altLang="ko-KR" sz="1750">
              <a:solidFill>
                <a:srgbClr val="161613"/>
              </a:solidFill>
              <a:latin typeface="Inter"/>
              <a:ea typeface="Inter"/>
              <a:cs typeface="Inter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315200" y="209753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endParaRPr lang="en-US" sz="1750"/>
          </a:p>
        </p:txBody>
      </p:sp>
      <p:sp>
        <p:nvSpPr>
          <p:cNvPr id="12" name="Text 10"/>
          <p:cNvSpPr/>
          <p:nvPr/>
        </p:nvSpPr>
        <p:spPr>
          <a:xfrm>
            <a:off x="793790" y="5889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endParaRPr lang="en-US" sz="1750"/>
          </a:p>
        </p:txBody>
      </p:sp>
      <p:sp>
        <p:nvSpPr>
          <p:cNvPr id="13" name="Shape 2"/>
          <p:cNvSpPr/>
          <p:nvPr/>
        </p:nvSpPr>
        <p:spPr>
          <a:xfrm>
            <a:off x="3113880" y="4845716"/>
            <a:ext cx="7206477" cy="2813466"/>
          </a:xfrm>
          <a:prstGeom prst="roundRect">
            <a:avLst>
              <a:gd name="adj" fmla="val 1813"/>
            </a:avLst>
          </a:prstGeom>
          <a:solidFill>
            <a:srgbClr val="edebe3"/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4" name="가로 글상자 13"/>
          <p:cNvSpPr txBox="1"/>
          <p:nvPr/>
        </p:nvSpPr>
        <p:spPr>
          <a:xfrm>
            <a:off x="3708252" y="4052038"/>
            <a:ext cx="6017734" cy="36565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6228506" y="3592187"/>
            <a:ext cx="1169737" cy="90236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6" name="가로 글상자 15"/>
          <p:cNvSpPr txBox="1"/>
          <p:nvPr/>
        </p:nvSpPr>
        <p:spPr>
          <a:xfrm>
            <a:off x="3384972" y="5052774"/>
            <a:ext cx="6732908" cy="201287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물 </a:t>
            </a:r>
            <a:r>
              <a:rPr lang="en-US" altLang="ko-KR"/>
              <a:t>:</a:t>
            </a:r>
            <a:r>
              <a:rPr lang="ko-KR" altLang="en-US"/>
              <a:t> 파장공식 추가하여 플레이어 충돌이나 공격과 상호작용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( radial wave), </a:t>
            </a:r>
            <a:r>
              <a:rPr lang="ko-KR" altLang="en-US"/>
              <a:t>나이아가라를 같이활용하여 풍부한 이펙트 구현</a:t>
            </a:r>
            <a:r>
              <a:rPr lang="en-US" altLang="ko-KR"/>
              <a:t>,</a:t>
            </a:r>
            <a:r>
              <a:rPr lang="ko-KR" altLang="en-US"/>
              <a:t> 매터리얼 개선 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구조물</a:t>
            </a:r>
            <a:r>
              <a:rPr lang="en-US" altLang="ko-KR"/>
              <a:t>,</a:t>
            </a:r>
            <a:r>
              <a:rPr lang="ko-KR" altLang="en-US"/>
              <a:t> 애니메이션 </a:t>
            </a:r>
            <a:r>
              <a:rPr lang="en-US" altLang="ko-KR"/>
              <a:t>,</a:t>
            </a:r>
            <a:r>
              <a:rPr lang="ko-KR" altLang="en-US"/>
              <a:t> 이펙트 등 </a:t>
            </a:r>
            <a:r>
              <a:rPr lang="en-US" altLang="ko-KR"/>
              <a:t>:</a:t>
            </a:r>
            <a:r>
              <a:rPr lang="ko-KR" altLang="en-US"/>
              <a:t> 적절한 애셋 필요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797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향후 개발 일정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2628662"/>
            <a:ext cx="7556421" cy="40210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9288" y="2876386"/>
            <a:ext cx="2172979" cy="21729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250"/>
              </a:lnSpc>
              <a:buNone/>
              <a:defRPr/>
            </a:pPr>
            <a:r>
              <a:rPr lang="en-US" sz="18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12월</a:t>
            </a:r>
            <a:endParaRPr lang="en-US" sz="1800"/>
          </a:p>
        </p:txBody>
      </p:sp>
      <p:sp>
        <p:nvSpPr>
          <p:cNvPr id="6" name="Text 2"/>
          <p:cNvSpPr/>
          <p:nvPr/>
        </p:nvSpPr>
        <p:spPr>
          <a:xfrm>
            <a:off x="3443075" y="2876386"/>
            <a:ext cx="2225130" cy="21729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250"/>
              </a:lnSpc>
              <a:buNone/>
              <a:defRPr/>
            </a:pPr>
            <a:r>
              <a:rPr lang="en-US" sz="18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1월</a:t>
            </a:r>
            <a:endParaRPr lang="en-US" sz="1800"/>
          </a:p>
        </p:txBody>
      </p:sp>
      <p:sp>
        <p:nvSpPr>
          <p:cNvPr id="7" name="Text 3"/>
          <p:cNvSpPr/>
          <p:nvPr/>
        </p:nvSpPr>
        <p:spPr>
          <a:xfrm>
            <a:off x="5970425" y="2876386"/>
            <a:ext cx="2219335" cy="21729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250"/>
              </a:lnSpc>
              <a:buNone/>
              <a:defRPr/>
            </a:pPr>
            <a:r>
              <a:rPr lang="en-US" sz="18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2월</a:t>
            </a:r>
            <a:endParaRPr lang="en-US" sz="1800"/>
          </a:p>
        </p:txBody>
      </p:sp>
      <p:sp>
        <p:nvSpPr>
          <p:cNvPr id="8" name="Text 4"/>
          <p:cNvSpPr/>
          <p:nvPr/>
        </p:nvSpPr>
        <p:spPr>
          <a:xfrm>
            <a:off x="2279455" y="5661154"/>
            <a:ext cx="3167660" cy="16224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1650"/>
              </a:lnSpc>
              <a:buNone/>
              <a:defRPr/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</a:rPr>
              <a:t>2번째 캐릭터 제작 및 동기화</a:t>
            </a:r>
            <a:endParaRPr lang="en-US" sz="1200"/>
          </a:p>
        </p:txBody>
      </p:sp>
      <p:sp>
        <p:nvSpPr>
          <p:cNvPr id="9" name="Text 5"/>
          <p:cNvSpPr/>
          <p:nvPr/>
        </p:nvSpPr>
        <p:spPr>
          <a:xfrm>
            <a:off x="3748977" y="4659939"/>
            <a:ext cx="1591617" cy="16225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1650"/>
              </a:lnSpc>
              <a:buNone/>
              <a:defRPr/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</a:rPr>
              <a:t>게임 선택 로비 창 제작</a:t>
            </a:r>
            <a:endParaRPr lang="en-US" sz="1200"/>
          </a:p>
        </p:txBody>
      </p:sp>
      <p:sp>
        <p:nvSpPr>
          <p:cNvPr id="10" name="Text 6"/>
          <p:cNvSpPr/>
          <p:nvPr/>
        </p:nvSpPr>
        <p:spPr>
          <a:xfrm>
            <a:off x="3471929" y="6122206"/>
            <a:ext cx="4715999" cy="16224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1650"/>
              </a:lnSpc>
              <a:buNone/>
              <a:defRPr/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</a:rPr>
              <a:t>Multi Thread 최적화</a:t>
            </a:r>
            <a:endParaRPr lang="en-US" sz="1200"/>
          </a:p>
        </p:txBody>
      </p:sp>
      <p:sp>
        <p:nvSpPr>
          <p:cNvPr id="11" name="Text 7"/>
          <p:cNvSpPr/>
          <p:nvPr/>
        </p:nvSpPr>
        <p:spPr>
          <a:xfrm>
            <a:off x="1873109" y="5160545"/>
            <a:ext cx="3798911" cy="16225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1650"/>
              </a:lnSpc>
              <a:buNone/>
              <a:defRPr/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</a:rPr>
              <a:t>2스테이지 구현</a:t>
            </a:r>
            <a:endParaRPr lang="en-US" sz="1200"/>
          </a:p>
        </p:txBody>
      </p:sp>
      <p:sp>
        <p:nvSpPr>
          <p:cNvPr id="12" name="Text 8"/>
          <p:cNvSpPr/>
          <p:nvPr/>
        </p:nvSpPr>
        <p:spPr>
          <a:xfrm>
            <a:off x="1196194" y="4177494"/>
            <a:ext cx="4097152" cy="16225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1650"/>
              </a:lnSpc>
              <a:buNone/>
              <a:defRPr/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</a:rPr>
              <a:t>물과의 상호작용 이펙트 구현</a:t>
            </a:r>
            <a:endParaRPr lang="en-US" sz="1200"/>
          </a:p>
        </p:txBody>
      </p:sp>
      <p:sp>
        <p:nvSpPr>
          <p:cNvPr id="13" name="Text 9"/>
          <p:cNvSpPr/>
          <p:nvPr/>
        </p:nvSpPr>
        <p:spPr>
          <a:xfrm>
            <a:off x="1196194" y="3620544"/>
            <a:ext cx="1708958" cy="16224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1650"/>
              </a:lnSpc>
              <a:buNone/>
              <a:defRPr/>
            </a:pPr>
            <a:r>
              <a:rPr lang="en-US" sz="1200">
                <a:solidFill>
                  <a:srgbClr val="000000"/>
                </a:solidFill>
                <a:latin typeface="Inter"/>
                <a:ea typeface="Inter"/>
                <a:cs typeface="Inter"/>
              </a:rPr>
              <a:t>버프 시스템 완성</a:t>
            </a:r>
            <a:endParaRPr lang="en-US" sz="1200"/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게임 소개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장르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3인칭 경쟁 슈팅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배경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고대 신들의 힘이 담긴 유물이 지하깊은곳에서 발견되어 세계에서 사람들이 모여들었다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설정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자아를 지닌 유물, 지하에서 전능한 힘 발휘</a:t>
            </a:r>
            <a:endParaRPr lang="en-US" sz="1750"/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게임 방식: 1라운드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4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1078111" y="2792135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650"/>
              </a:lnSpc>
              <a:buNone/>
              <a:defRPr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1</a:t>
            </a:r>
            <a:endParaRPr lang="en-US" sz="2650"/>
          </a:p>
        </p:txBody>
      </p:sp>
      <p:sp>
        <p:nvSpPr>
          <p:cNvPr id="7" name="Text 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팀 데스매치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2381488" y="3169206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N vs N 방식으로 진행</a:t>
            </a:r>
            <a:endParaRPr lang="en-US" sz="1750"/>
          </a:p>
        </p:txBody>
      </p:sp>
      <p:sp>
        <p:nvSpPr>
          <p:cNvPr id="9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0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1" name="Text 9"/>
          <p:cNvSpPr/>
          <p:nvPr/>
        </p:nvSpPr>
        <p:spPr>
          <a:xfrm>
            <a:off x="1035725" y="4325898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650"/>
              </a:lnSpc>
              <a:buNone/>
              <a:defRPr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2</a:t>
            </a:r>
            <a:endParaRPr lang="en-US" sz="2650"/>
          </a:p>
        </p:txBody>
      </p:sp>
      <p:sp>
        <p:nvSpPr>
          <p:cNvPr id="12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석상 기도</a:t>
            </a:r>
            <a:endParaRPr lang="en-US" sz="2200"/>
          </a:p>
        </p:txBody>
      </p:sp>
      <p:sp>
        <p:nvSpPr>
          <p:cNvPr id="13" name="Text 11"/>
          <p:cNvSpPr/>
          <p:nvPr/>
        </p:nvSpPr>
        <p:spPr>
          <a:xfrm>
            <a:off x="2381488" y="4702969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일정 시간 기도 완료 시 팀 버프 부여</a:t>
            </a:r>
            <a:endParaRPr lang="en-US" sz="1750"/>
          </a:p>
        </p:txBody>
      </p:sp>
      <p:sp>
        <p:nvSpPr>
          <p:cNvPr id="14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5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6" name="Text 14"/>
          <p:cNvSpPr/>
          <p:nvPr/>
        </p:nvSpPr>
        <p:spPr>
          <a:xfrm>
            <a:off x="1032867" y="5859661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2650"/>
              </a:lnSpc>
              <a:buNone/>
              <a:defRPr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3</a:t>
            </a:r>
            <a:endParaRPr lang="en-US" sz="2650"/>
          </a:p>
        </p:txBody>
      </p:sp>
      <p:sp>
        <p:nvSpPr>
          <p:cNvPr id="17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승리 조건</a:t>
            </a:r>
            <a:endParaRPr lang="en-US" sz="2200"/>
          </a:p>
        </p:txBody>
      </p:sp>
      <p:sp>
        <p:nvSpPr>
          <p:cNvPr id="18" name="Text 16"/>
          <p:cNvSpPr/>
          <p:nvPr/>
        </p:nvSpPr>
        <p:spPr>
          <a:xfrm>
            <a:off x="2381488" y="6236732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킬(1점), 기도 성공(5점)으로 목표 스코어 달성</a:t>
            </a: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게임 방식: 2라운드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개인전 시작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1라운드 승리 팀 전원 참가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버프 유지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1라운드에서 획득한 개별 버프 계속 적용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최종 승리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10킬 먼저 달성한 플레이어 승리</a:t>
            </a:r>
            <a:endParaRPr lang="en-US" sz="1750"/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5300"/>
              </a:lnSpc>
              <a:buNone/>
              <a:defRPr/>
            </a:pPr>
            <a:r>
              <a:rPr lang="en-US" sz="42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게임 조작</a:t>
            </a:r>
            <a:endParaRPr lang="en-US" sz="42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650"/>
              </a:lnSpc>
              <a:buNone/>
              <a:defRPr/>
            </a:pPr>
            <a:r>
              <a:rPr lang="en-US" sz="21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이동</a:t>
            </a:r>
            <a:endParaRPr lang="en-US" sz="210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161613"/>
                </a:solidFill>
                <a:latin typeface="Inter"/>
                <a:ea typeface="Inter"/>
                <a:cs typeface="Inter"/>
              </a:rPr>
              <a:t>W, A, S, D 키로 캐릭터 이동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650"/>
              </a:lnSpc>
              <a:buNone/>
              <a:defRPr/>
            </a:pPr>
            <a:r>
              <a:rPr lang="en-US" sz="21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공격</a:t>
            </a:r>
            <a:endParaRPr lang="en-US" sz="210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161613"/>
                </a:solidFill>
                <a:latin typeface="Inter"/>
                <a:ea typeface="Inter"/>
                <a:cs typeface="Inter"/>
              </a:rPr>
              <a:t>마우스 클릭으로 총 발사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650"/>
              </a:lnSpc>
              <a:buNone/>
              <a:defRPr/>
            </a:pPr>
            <a:r>
              <a:rPr lang="en-US" sz="21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특수 기능</a:t>
            </a:r>
            <a:endParaRPr lang="en-US" sz="210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l">
              <a:lnSpc>
                <a:spcPts val="2700"/>
              </a:lnSpc>
              <a:buNone/>
              <a:defRPr/>
            </a:pPr>
            <a:r>
              <a:rPr lang="en-US" sz="1700">
                <a:solidFill>
                  <a:srgbClr val="161613"/>
                </a:solidFill>
                <a:latin typeface="Inter"/>
                <a:ea typeface="Inter"/>
                <a:cs typeface="Inter"/>
              </a:rPr>
              <a:t>L Shift(대시), F(상호작용), Q(스킬) </a:t>
            </a:r>
            <a:r>
              <a:rPr lang="en-US" altLang="ko-KR" sz="1700">
                <a:solidFill>
                  <a:srgbClr val="161613"/>
                </a:solidFill>
                <a:latin typeface="Inter"/>
                <a:ea typeface="Inter"/>
                <a:cs typeface="Inter"/>
              </a:rPr>
              <a:t>,G(</a:t>
            </a:r>
            <a:r>
              <a:rPr lang="ko-KR" altLang="en-US" sz="1700">
                <a:solidFill>
                  <a:srgbClr val="161613"/>
                </a:solidFill>
                <a:latin typeface="Inter"/>
                <a:ea typeface="Inter"/>
                <a:cs typeface="Inter"/>
              </a:rPr>
              <a:t>기도</a:t>
            </a:r>
            <a:r>
              <a:rPr lang="en-US" altLang="ko-KR" sz="1700">
                <a:solidFill>
                  <a:srgbClr val="161613"/>
                </a:solidFill>
                <a:latin typeface="Inter"/>
                <a:ea typeface="Inter"/>
                <a:cs typeface="Inter"/>
              </a:rPr>
              <a:t>)</a:t>
            </a:r>
            <a:endParaRPr lang="en-US" altLang="ko-KR" sz="1700">
              <a:solidFill>
                <a:srgbClr val="161613"/>
              </a:solidFill>
              <a:latin typeface="Inter"/>
              <a:ea typeface="Inter"/>
              <a:cs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323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구성원 및 역할 분담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981331"/>
            <a:ext cx="7556421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안대훈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기획, 클라이언트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서성규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서버 , 클라이언트 </a:t>
            </a:r>
            <a:endParaRPr lang="en-US" sz="1750"/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546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중점 연구 분야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415873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debe3"/>
          </a:solidFill>
          <a:ln/>
        </p:spPr>
      </p:sp>
      <p:sp>
        <p:nvSpPr>
          <p:cNvPr id="4" name="Text 2"/>
          <p:cNvSpPr/>
          <p:nvPr/>
        </p:nvSpPr>
        <p:spPr>
          <a:xfrm>
            <a:off x="1417439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네트워크 구축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1417439" y="4649153"/>
            <a:ext cx="5784413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비동기 다중접속 I/O를 이용한 최대 500명 접속가능한 서버 구축</a:t>
            </a:r>
            <a:endParaRPr lang="en-US" sz="1750"/>
          </a:p>
        </p:txBody>
      </p:sp>
      <p:sp>
        <p:nvSpPr>
          <p:cNvPr id="6" name="Shape 4"/>
          <p:cNvSpPr/>
          <p:nvPr/>
        </p:nvSpPr>
        <p:spPr>
          <a:xfrm>
            <a:off x="7428667" y="415873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debe3"/>
          </a:solidFill>
          <a:ln/>
        </p:spPr>
      </p:sp>
      <p:sp>
        <p:nvSpPr>
          <p:cNvPr id="7" name="Text 5"/>
          <p:cNvSpPr/>
          <p:nvPr/>
        </p:nvSpPr>
        <p:spPr>
          <a:xfrm>
            <a:off x="8052316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물 상호작용 이펙트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8052316" y="4649153"/>
            <a:ext cx="5784413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</a:rPr>
              <a:t>맵에 배치되어있는 물을 이용한 이펙트 및 스킬구현</a:t>
            </a:r>
            <a:endParaRPr lang="en-US" sz="1750"/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455" y="207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개발 내용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824802" y="749349"/>
            <a:ext cx="3692043" cy="22176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50"/>
              </a:lnSpc>
              <a:buNone/>
              <a:defRPr/>
            </a:pPr>
            <a:r>
              <a:rPr lang="en-US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플레이어 스킬 (대쉬:공통, 쉴드)</a:t>
            </a:r>
            <a:endParaRPr lang="en-US" sz="2000"/>
          </a:p>
        </p:txBody>
      </p:sp>
      <p:sp>
        <p:nvSpPr>
          <p:cNvPr id="8" name="Text 5"/>
          <p:cNvSpPr/>
          <p:nvPr/>
        </p:nvSpPr>
        <p:spPr>
          <a:xfrm>
            <a:off x="520007" y="5472920"/>
            <a:ext cx="13468231" cy="181451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400"/>
              </a:lnSpc>
              <a:buNone/>
              <a:defRPr/>
            </a:pPr>
            <a:endParaRPr lang="en-US" sz="850"/>
          </a:p>
        </p:txBody>
      </p:sp>
      <p:sp>
        <p:nvSpPr>
          <p:cNvPr id="11" name="Text 8"/>
          <p:cNvSpPr/>
          <p:nvPr/>
        </p:nvSpPr>
        <p:spPr>
          <a:xfrm>
            <a:off x="824802" y="1430155"/>
            <a:ext cx="3481308" cy="26311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50"/>
              </a:lnSpc>
              <a:buNone/>
              <a:defRPr/>
            </a:pPr>
            <a:r>
              <a:rPr lang="en-US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석상 기도 버프 시스템</a:t>
            </a:r>
            <a:endParaRPr lang="en-US" sz="2000"/>
          </a:p>
        </p:txBody>
      </p:sp>
      <p:sp>
        <p:nvSpPr>
          <p:cNvPr id="15" name="Text 12"/>
          <p:cNvSpPr/>
          <p:nvPr/>
        </p:nvSpPr>
        <p:spPr>
          <a:xfrm>
            <a:off x="824802" y="2152308"/>
            <a:ext cx="3466439" cy="18686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50"/>
              </a:lnSpc>
              <a:buNone/>
              <a:defRPr/>
            </a:pPr>
            <a:r>
              <a:rPr lang="en-US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IOCP 서버 통신</a:t>
            </a:r>
            <a:endParaRPr lang="en-US" sz="2000"/>
          </a:p>
        </p:txBody>
      </p:sp>
      <p:sp>
        <p:nvSpPr>
          <p:cNvPr id="19" name="Text 16"/>
          <p:cNvSpPr/>
          <p:nvPr/>
        </p:nvSpPr>
        <p:spPr>
          <a:xfrm>
            <a:off x="824802" y="2798215"/>
            <a:ext cx="3902029" cy="31184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50"/>
              </a:lnSpc>
              <a:buNone/>
              <a:defRPr/>
            </a:pPr>
            <a:r>
              <a:rPr lang="en-US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1라운드 팀데스매치</a:t>
            </a:r>
            <a:endParaRPr lang="en-US" sz="2000"/>
          </a:p>
        </p:txBody>
      </p:sp>
      <p:sp>
        <p:nvSpPr>
          <p:cNvPr id="21" name="Shape 14"/>
          <p:cNvSpPr/>
          <p:nvPr/>
        </p:nvSpPr>
        <p:spPr>
          <a:xfrm>
            <a:off x="186602" y="3317228"/>
            <a:ext cx="274358" cy="34901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 anchor="ctr"/>
          <a:p>
            <a:pPr lvl="0">
              <a:defRPr/>
            </a:pPr>
            <a:endParaRPr lang="ko-KR" altLang="en-US"/>
          </a:p>
        </p:txBody>
      </p:sp>
      <p:sp>
        <p:nvSpPr>
          <p:cNvPr id="22" name="Text 15"/>
          <p:cNvSpPr/>
          <p:nvPr/>
        </p:nvSpPr>
        <p:spPr>
          <a:xfrm>
            <a:off x="261374" y="3359734"/>
            <a:ext cx="199586" cy="22847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00"/>
              </a:lnSpc>
              <a:buNone/>
              <a:defRPr/>
            </a:pPr>
            <a:r>
              <a:rPr lang="en-US" altLang="ko-KR" sz="13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5</a:t>
            </a:r>
            <a:endParaRPr lang="en-US" altLang="ko-KR" sz="1300">
              <a:solidFill>
                <a:srgbClr val="161613"/>
              </a:solidFill>
              <a:latin typeface="DM Sans Medium"/>
              <a:ea typeface="DM Sans Medium"/>
              <a:cs typeface="DM Sans Medium"/>
            </a:endParaRPr>
          </a:p>
        </p:txBody>
      </p:sp>
      <p:sp>
        <p:nvSpPr>
          <p:cNvPr id="23" name="Shape 14"/>
          <p:cNvSpPr/>
          <p:nvPr/>
        </p:nvSpPr>
        <p:spPr>
          <a:xfrm>
            <a:off x="186602" y="2676469"/>
            <a:ext cx="274358" cy="34901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 anchor="ctr"/>
          <a:p>
            <a:pPr lvl="0">
              <a:defRPr/>
            </a:pPr>
            <a:endParaRPr lang="ko-KR" altLang="en-US"/>
          </a:p>
        </p:txBody>
      </p:sp>
      <p:sp>
        <p:nvSpPr>
          <p:cNvPr id="24" name="Text 15"/>
          <p:cNvSpPr/>
          <p:nvPr/>
        </p:nvSpPr>
        <p:spPr>
          <a:xfrm>
            <a:off x="261374" y="2718975"/>
            <a:ext cx="199586" cy="22847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00"/>
              </a:lnSpc>
              <a:buNone/>
              <a:defRPr/>
            </a:pPr>
            <a:r>
              <a:rPr lang="en-US" altLang="ko-KR" sz="13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4</a:t>
            </a:r>
            <a:endParaRPr lang="en-US" altLang="ko-KR" sz="1300">
              <a:solidFill>
                <a:srgbClr val="161613"/>
              </a:solidFill>
              <a:latin typeface="DM Sans Medium"/>
              <a:ea typeface="DM Sans Medium"/>
              <a:cs typeface="DM Sans Medium"/>
            </a:endParaRPr>
          </a:p>
        </p:txBody>
      </p:sp>
      <p:sp>
        <p:nvSpPr>
          <p:cNvPr id="25" name="Shape 14"/>
          <p:cNvSpPr/>
          <p:nvPr/>
        </p:nvSpPr>
        <p:spPr>
          <a:xfrm>
            <a:off x="186602" y="2028737"/>
            <a:ext cx="274358" cy="34901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 anchor="ctr"/>
          <a:p>
            <a:pPr lvl="0">
              <a:defRPr/>
            </a:pPr>
            <a:endParaRPr lang="ko-KR" altLang="en-US"/>
          </a:p>
        </p:txBody>
      </p:sp>
      <p:sp>
        <p:nvSpPr>
          <p:cNvPr id="26" name="Text 15"/>
          <p:cNvSpPr/>
          <p:nvPr/>
        </p:nvSpPr>
        <p:spPr>
          <a:xfrm>
            <a:off x="261374" y="2071243"/>
            <a:ext cx="199586" cy="22847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00"/>
              </a:lnSpc>
              <a:buNone/>
              <a:defRPr/>
            </a:pPr>
            <a:r>
              <a:rPr lang="en-US" altLang="ko-KR" sz="13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3</a:t>
            </a:r>
            <a:endParaRPr lang="en-US" altLang="ko-KR" sz="1300">
              <a:solidFill>
                <a:srgbClr val="161613"/>
              </a:solidFill>
              <a:latin typeface="DM Sans Medium"/>
              <a:ea typeface="DM Sans Medium"/>
              <a:cs typeface="DM Sans Medium"/>
            </a:endParaRPr>
          </a:p>
        </p:txBody>
      </p:sp>
      <p:sp>
        <p:nvSpPr>
          <p:cNvPr id="29" name="Shape 14"/>
          <p:cNvSpPr/>
          <p:nvPr/>
        </p:nvSpPr>
        <p:spPr>
          <a:xfrm>
            <a:off x="187412" y="1423511"/>
            <a:ext cx="274358" cy="34901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 anchor="ctr"/>
          <a:p>
            <a:pPr lvl="0">
              <a:defRPr/>
            </a:pPr>
            <a:endParaRPr lang="ko-KR" altLang="en-US"/>
          </a:p>
        </p:txBody>
      </p:sp>
      <p:sp>
        <p:nvSpPr>
          <p:cNvPr id="30" name="Text 15"/>
          <p:cNvSpPr/>
          <p:nvPr/>
        </p:nvSpPr>
        <p:spPr>
          <a:xfrm>
            <a:off x="262184" y="1466017"/>
            <a:ext cx="199586" cy="22847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00"/>
              </a:lnSpc>
              <a:buNone/>
              <a:defRPr/>
            </a:pPr>
            <a:r>
              <a:rPr lang="en-US" altLang="ko-KR" sz="13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2</a:t>
            </a:r>
            <a:endParaRPr lang="en-US" altLang="ko-KR" sz="1300">
              <a:solidFill>
                <a:srgbClr val="161613"/>
              </a:solidFill>
              <a:latin typeface="DM Sans Medium"/>
              <a:ea typeface="DM Sans Medium"/>
              <a:cs typeface="DM Sans Medium"/>
            </a:endParaRPr>
          </a:p>
        </p:txBody>
      </p:sp>
      <p:sp>
        <p:nvSpPr>
          <p:cNvPr id="31" name="Shape 14"/>
          <p:cNvSpPr/>
          <p:nvPr/>
        </p:nvSpPr>
        <p:spPr>
          <a:xfrm>
            <a:off x="186602" y="818285"/>
            <a:ext cx="274358" cy="34901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 anchor="ctr"/>
          <a:p>
            <a:pPr lvl="0">
              <a:defRPr/>
            </a:pPr>
            <a:endParaRPr lang="ko-KR" altLang="en-US"/>
          </a:p>
        </p:txBody>
      </p:sp>
      <p:sp>
        <p:nvSpPr>
          <p:cNvPr id="32" name="Text 15"/>
          <p:cNvSpPr/>
          <p:nvPr/>
        </p:nvSpPr>
        <p:spPr>
          <a:xfrm>
            <a:off x="261374" y="860791"/>
            <a:ext cx="199586" cy="22847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00"/>
              </a:lnSpc>
              <a:buNone/>
              <a:defRPr/>
            </a:pPr>
            <a:r>
              <a:rPr lang="en-US" altLang="ko-KR" sz="13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1</a:t>
            </a:r>
            <a:endParaRPr lang="en-US" altLang="ko-KR" sz="1300">
              <a:solidFill>
                <a:srgbClr val="161613"/>
              </a:solidFill>
              <a:latin typeface="DM Sans Medium"/>
              <a:ea typeface="DM Sans Medium"/>
              <a:cs typeface="DM Sans Medium"/>
            </a:endParaRPr>
          </a:p>
        </p:txBody>
      </p:sp>
      <p:sp>
        <p:nvSpPr>
          <p:cNvPr id="34" name="Shape 14"/>
          <p:cNvSpPr/>
          <p:nvPr/>
        </p:nvSpPr>
        <p:spPr>
          <a:xfrm>
            <a:off x="170067" y="2676573"/>
            <a:ext cx="274358" cy="349018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35" name="Text 15"/>
          <p:cNvSpPr/>
          <p:nvPr/>
        </p:nvSpPr>
        <p:spPr>
          <a:xfrm>
            <a:off x="244839" y="2719079"/>
            <a:ext cx="199586" cy="22847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 algn="ctr">
              <a:lnSpc>
                <a:spcPts val="1300"/>
              </a:lnSpc>
              <a:buNone/>
              <a:defRPr/>
            </a:pPr>
            <a:r>
              <a:rPr lang="en-US" altLang="ko-KR" sz="13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4</a:t>
            </a:r>
            <a:endParaRPr lang="en-US" altLang="ko-KR" sz="1300">
              <a:solidFill>
                <a:srgbClr val="161613"/>
              </a:solidFill>
              <a:latin typeface="DM Sans Medium"/>
              <a:ea typeface="DM Sans Medium"/>
              <a:cs typeface="DM Sans Medium"/>
            </a:endParaRPr>
          </a:p>
        </p:txBody>
      </p:sp>
      <p:sp>
        <p:nvSpPr>
          <p:cNvPr id="36" name="Text 16"/>
          <p:cNvSpPr/>
          <p:nvPr/>
        </p:nvSpPr>
        <p:spPr>
          <a:xfrm>
            <a:off x="824802" y="3569101"/>
            <a:ext cx="3902029" cy="31184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lvl="0" indent="0">
              <a:lnSpc>
                <a:spcPts val="1350"/>
              </a:lnSpc>
              <a:buNone/>
              <a:defRPr/>
            </a:pPr>
            <a:r>
              <a:rPr lang="ko-KR" altLang="en-US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물구현</a:t>
            </a:r>
            <a:r>
              <a:rPr lang="en-US" altLang="ko-KR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(</a:t>
            </a:r>
            <a:r>
              <a:rPr lang="ko-KR" altLang="en-US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파도</a:t>
            </a:r>
            <a:r>
              <a:rPr lang="en-US" altLang="ko-KR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,</a:t>
            </a:r>
            <a:r>
              <a:rPr lang="ko-KR" altLang="en-US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 스킬변형</a:t>
            </a:r>
            <a:r>
              <a:rPr lang="en-US" altLang="ko-KR" sz="2000">
                <a:solidFill>
                  <a:srgbClr val="161613"/>
                </a:solidFill>
                <a:latin typeface="DM Sans Medium"/>
                <a:ea typeface="DM Sans Medium"/>
                <a:cs typeface="DM Sans Medium"/>
              </a:rPr>
              <a:t>)</a:t>
            </a:r>
            <a:endParaRPr lang="en-US" altLang="ko-KR" sz="2000">
              <a:solidFill>
                <a:srgbClr val="161613"/>
              </a:solidFill>
              <a:latin typeface="DM Sans Medium"/>
              <a:ea typeface="DM Sans Medium"/>
              <a:cs typeface="DM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가로 글상자 1"/>
          <p:cNvSpPr txBox="1"/>
          <p:nvPr/>
        </p:nvSpPr>
        <p:spPr>
          <a:xfrm>
            <a:off x="319124" y="278956"/>
            <a:ext cx="3669710" cy="36683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3" name="가로 글상자 2"/>
          <p:cNvSpPr txBox="1"/>
          <p:nvPr/>
        </p:nvSpPr>
        <p:spPr>
          <a:xfrm>
            <a:off x="544716" y="464352"/>
            <a:ext cx="4944860" cy="543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000"/>
              <a:t>중간발표이후 개선점</a:t>
            </a:r>
            <a:endParaRPr lang="ko-KR" altLang="en-US" sz="3000"/>
          </a:p>
        </p:txBody>
      </p:sp>
      <p:sp>
        <p:nvSpPr>
          <p:cNvPr id="4" name="가로 글상자 3"/>
          <p:cNvSpPr txBox="1"/>
          <p:nvPr/>
        </p:nvSpPr>
        <p:spPr>
          <a:xfrm>
            <a:off x="626812" y="1503780"/>
            <a:ext cx="7377698" cy="310441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새로운 맵 제작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Water</a:t>
            </a:r>
            <a:r>
              <a:rPr lang="ko-KR" altLang="en-US"/>
              <a:t> 개별제작 </a:t>
            </a:r>
            <a:r>
              <a:rPr lang="en-US" altLang="ko-KR"/>
              <a:t>(</a:t>
            </a:r>
            <a:r>
              <a:rPr lang="ko-KR" altLang="en-US"/>
              <a:t>플러그인사용</a:t>
            </a:r>
            <a:r>
              <a:rPr lang="en-US" altLang="ko-KR"/>
              <a:t>X)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버그수정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무기추가</a:t>
            </a:r>
            <a:r>
              <a:rPr lang="en-US" altLang="ko-KR"/>
              <a:t>(</a:t>
            </a:r>
            <a:r>
              <a:rPr lang="ko-KR" altLang="en-US"/>
              <a:t>샷건</a:t>
            </a:r>
            <a:r>
              <a:rPr lang="en-US" altLang="ko-KR"/>
              <a:t>)</a:t>
            </a:r>
            <a:br>
              <a:rPr lang="ko-KR" altLang="en-US"/>
            </a:br>
            <a:endParaRPr lang="ko-KR" altLang="en-US"/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석상버프적용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4a45ff"/>
      </a:hlink>
      <a:folHlink>
        <a:srgbClr val="be27bb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265</ep:Words>
  <ep:PresentationFormat>사용자 지정</ep:PresentationFormat>
  <ep:Paragraphs>106</ep:Paragraphs>
  <ep:Slides>11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교차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2024-11-20T04:06:18.000</dcterms:created>
  <dc:creator>PptxGenJS</dc:creator>
  <cp:lastModifiedBy>Daehun</cp:lastModifiedBy>
  <dcterms:modified xsi:type="dcterms:W3CDTF">2024-12-22T17:50:09.126</dcterms:modified>
  <cp:revision>41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